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9144000" cy="6858000" type="screen4x3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33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7621"/>
            <a:ext cx="2709517" cy="39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41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075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1729"/>
            <a:ext cx="2199834" cy="32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457200" y="5942210"/>
            <a:ext cx="8288085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……………………………….………………………………………………………………………………………………………………………………………………………………………………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389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1729"/>
            <a:ext cx="2199834" cy="32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457200" y="5942210"/>
            <a:ext cx="8288085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……………………………….………………………………………………………………………………………………………………………………………………………………………………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340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822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2822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1729"/>
            <a:ext cx="2199834" cy="32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457200" y="5942210"/>
            <a:ext cx="8288085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……………………………….………………………………………………………………………………………………………………………………………………………………………………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56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1729"/>
            <a:ext cx="2199834" cy="32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 userDrawn="1"/>
        </p:nvSpPr>
        <p:spPr>
          <a:xfrm>
            <a:off x="457200" y="5942210"/>
            <a:ext cx="8288085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……………………………….………………………………………………………………………………………………………………………………………………………………………………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641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1729"/>
            <a:ext cx="2199834" cy="32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457200" y="5942210"/>
            <a:ext cx="8288085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……………………………….………………………………………………………………………………………………………………………………………………………………………………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6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1729"/>
            <a:ext cx="2199834" cy="32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 userDrawn="1"/>
        </p:nvSpPr>
        <p:spPr>
          <a:xfrm>
            <a:off x="457200" y="5942210"/>
            <a:ext cx="8288085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……………………………….………………………………………………………………………………………………………………………………………………………………………………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24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1729"/>
            <a:ext cx="2199834" cy="32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457200" y="5942210"/>
            <a:ext cx="8288085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……………………………….………………………………………………………………………………………………………………………………………………………………………………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15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16496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993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83234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1729"/>
            <a:ext cx="2199834" cy="32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457200" y="5942210"/>
            <a:ext cx="8288085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……………………………….………………………………………………………………………………………………………………………………………………………………………………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08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1729"/>
            <a:ext cx="2199834" cy="32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457200" y="5942210"/>
            <a:ext cx="8288085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……………………………….………………………………………………………………………………………………………………………………………………………………………………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9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BS_Logo_lockup_728x90_blac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1729"/>
            <a:ext cx="2199834" cy="32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424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340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19808" y="6362313"/>
            <a:ext cx="8044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D403-2858-E24A-98A5-DA6B028FC61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74680" y="6356350"/>
            <a:ext cx="17752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8212" y="6356350"/>
            <a:ext cx="548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CCDBF-29EA-0C42-A777-0B6AE52A2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56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000" kern="1200" baseline="0">
          <a:solidFill>
            <a:schemeClr val="tx1"/>
          </a:solidFill>
          <a:latin typeface="Tahoma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00000"/>
        </a:lnSpc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8.gsb.columbia.edu/research/internship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8.gsb.columbia.edu/research/internship/applic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ab2235\Downloads\Log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lum bright="40000" contrast="40000"/>
          </a:blip>
          <a:srcRect/>
          <a:stretch>
            <a:fillRect/>
          </a:stretch>
        </p:blipFill>
        <p:spPr bwMode="auto">
          <a:xfrm>
            <a:off x="6019800" y="6172200"/>
            <a:ext cx="2660474" cy="313944"/>
          </a:xfrm>
          <a:prstGeom prst="rect">
            <a:avLst/>
          </a:prstGeom>
          <a:noFill/>
        </p:spPr>
      </p:pic>
      <p:grpSp>
        <p:nvGrpSpPr>
          <p:cNvPr id="12" name="Group 11"/>
          <p:cNvGrpSpPr/>
          <p:nvPr/>
        </p:nvGrpSpPr>
        <p:grpSpPr>
          <a:xfrm>
            <a:off x="195129" y="990600"/>
            <a:ext cx="8686800" cy="707886"/>
            <a:chOff x="347529" y="1143000"/>
            <a:chExt cx="8686800" cy="707886"/>
          </a:xfrm>
        </p:grpSpPr>
        <p:sp>
          <p:nvSpPr>
            <p:cNvPr id="5" name="TextBox 4"/>
            <p:cNvSpPr txBox="1"/>
            <p:nvPr/>
          </p:nvSpPr>
          <p:spPr>
            <a:xfrm>
              <a:off x="347529" y="1143000"/>
              <a:ext cx="868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rgbClr val="0099FF"/>
                  </a:solidFill>
                  <a:latin typeface="Galaxie Polaris Light" pitchFamily="34" charset="0"/>
                  <a:ea typeface="Galaxie Polaris Light" pitchFamily="34" charset="0"/>
                </a:rPr>
                <a:t>2014 Summer Research</a:t>
              </a:r>
              <a:r>
                <a:rPr lang="en-US" sz="4000" dirty="0">
                  <a:solidFill>
                    <a:srgbClr val="0099FF"/>
                  </a:solidFill>
                  <a:latin typeface="Galaxie Polaris Light" pitchFamily="34" charset="0"/>
                  <a:ea typeface="Galaxie Polaris Light" pitchFamily="34" charset="0"/>
                </a:rPr>
                <a:t> </a:t>
              </a:r>
              <a:r>
                <a:rPr lang="en-US" sz="4000" dirty="0" smtClean="0">
                  <a:solidFill>
                    <a:srgbClr val="0099FF"/>
                  </a:solidFill>
                  <a:latin typeface="Galaxie Polaris Light" pitchFamily="34" charset="0"/>
                  <a:ea typeface="Galaxie Polaris Light" pitchFamily="34" charset="0"/>
                </a:rPr>
                <a:t>Internship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57200" y="1143000"/>
              <a:ext cx="8229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4000" dirty="0" smtClean="0">
                <a:solidFill>
                  <a:srgbClr val="0099FF"/>
                </a:solidFill>
                <a:latin typeface="Galaxie Polaris Light" pitchFamily="34" charset="0"/>
                <a:ea typeface="Galaxie Polaris Light" pitchFamily="34" charset="0"/>
              </a:endParaRPr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381000" y="1752600"/>
            <a:ext cx="8229600" cy="0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4800" y="2426306"/>
            <a:ext cx="2743200" cy="4185761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r>
              <a:rPr lang="en-US" sz="1400" dirty="0" smtClean="0">
                <a:solidFill>
                  <a:srgbClr val="0099FF"/>
                </a:solidFill>
                <a:ea typeface="Galaxie Polaris Book" pitchFamily="34" charset="0"/>
              </a:rPr>
              <a:t>June 1 – August 2, 2014</a:t>
            </a: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Exciting research projects in finance, economics, marketing, management, decision making, and data analytics</a:t>
            </a: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Work one-on-one with leading faculty and researchers</a:t>
            </a: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Apply analytical and quantitative</a:t>
            </a: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skills in an intellectually stimulating environment</a:t>
            </a: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Opportunities for intellectual growth and development</a:t>
            </a: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Book" pitchFamily="34" charset="0"/>
              </a:rPr>
              <a:t>On-campus housing and a stipend for other expenses will be provided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24200" y="2427318"/>
            <a:ext cx="2743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Bachelor’s candidates, preferably in junior year (Superior sophomores and MS students will be considered)</a:t>
            </a: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Target majors include quantitative fields such as economics, business, statistics, mathematics, physics, engineering, CS, as well as the social and behavioral sciences</a:t>
            </a: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Enthusiasm for research and intellectual curiosity is a must</a:t>
            </a: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Familiarity with statistical software, computational packages, scripting languages, databases, or general programming languages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0" y="2426306"/>
            <a:ext cx="2743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For more information, go to: </a:t>
            </a:r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  <a:hlinkClick r:id="rId3"/>
              </a:rPr>
              <a:t>www8.gsb.columbia.edu/research/internship/</a:t>
            </a:r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 </a:t>
            </a: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Applications (including resume, cover letter, and transcript) must be submitted online at:</a:t>
            </a: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  <a:hlinkClick r:id="rId4"/>
              </a:rPr>
              <a:t>www8.gsb.columbia.edu/research/internship/application</a:t>
            </a:r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Applications </a:t>
            </a:r>
            <a:r>
              <a:rPr lang="en-US" sz="1400" dirty="0">
                <a:solidFill>
                  <a:srgbClr val="0099FF"/>
                </a:solidFill>
                <a:ea typeface="Galaxie Polaris Light" pitchFamily="34" charset="0"/>
              </a:rPr>
              <a:t>reviewed </a:t>
            </a:r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on a rolling basis, so apply ASAP.  Only qualified candidates will be contacted for interview</a:t>
            </a:r>
          </a:p>
          <a:p>
            <a:endParaRPr lang="en-US" sz="1400" dirty="0">
              <a:solidFill>
                <a:srgbClr val="0099FF"/>
              </a:solidFill>
              <a:ea typeface="Galaxie Polaris Light" pitchFamily="34" charset="0"/>
            </a:endParaRPr>
          </a:p>
          <a:p>
            <a:r>
              <a:rPr lang="en-US" sz="1400" dirty="0" smtClean="0">
                <a:solidFill>
                  <a:srgbClr val="0099FF"/>
                </a:solidFill>
                <a:ea typeface="Galaxie Polaris Light" pitchFamily="34" charset="0"/>
              </a:rPr>
              <a:t>Applications will be accepted until 11:59PM March 2, 2014</a:t>
            </a:r>
            <a:endParaRPr lang="en-US" sz="1400" dirty="0">
              <a:solidFill>
                <a:srgbClr val="0099FF"/>
              </a:solidFill>
              <a:ea typeface="Galaxie Polaris Light" pitchFamily="34" charset="0"/>
            </a:endParaRPr>
          </a:p>
          <a:p>
            <a:endParaRPr lang="en-US" sz="1400" dirty="0">
              <a:solidFill>
                <a:srgbClr val="0099FF"/>
              </a:solidFill>
              <a:ea typeface="Galaxie Polaris Light" pitchFamily="34" charset="0"/>
            </a:endParaRPr>
          </a:p>
          <a:p>
            <a:endParaRPr lang="en-US" sz="1400" dirty="0" smtClean="0">
              <a:solidFill>
                <a:srgbClr val="0099FF"/>
              </a:solidFill>
              <a:ea typeface="Galaxie Polaris Light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2788" y="1963466"/>
            <a:ext cx="2743200" cy="40011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800" b="1" u="sng" dirty="0" smtClean="0">
                <a:latin typeface="Calibri Light" panose="020F0302020204030204" pitchFamily="34" charset="0"/>
                <a:ea typeface="Galaxie Polaris Light" pitchFamily="34" charset="0"/>
              </a:rPr>
              <a:t>Program</a:t>
            </a:r>
            <a:endParaRPr lang="en-US" sz="2800" b="1" u="sng" dirty="0">
              <a:latin typeface="Calibri Light" panose="020F0302020204030204" pitchFamily="34" charset="0"/>
              <a:ea typeface="Galaxie Polaris Light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04182" y="1963466"/>
            <a:ext cx="2669059" cy="40011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800" b="1" u="sng" dirty="0" smtClean="0">
                <a:latin typeface="Calibri Light" panose="020F0302020204030204" pitchFamily="34" charset="0"/>
                <a:ea typeface="Galaxie Polaris Light" pitchFamily="34" charset="0"/>
              </a:rPr>
              <a:t>Requirements</a:t>
            </a:r>
            <a:endParaRPr lang="en-US" sz="2800" b="1" u="sng" dirty="0">
              <a:latin typeface="Calibri Light" panose="020F0302020204030204" pitchFamily="34" charset="0"/>
              <a:ea typeface="Galaxie Polaris Light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37074" y="1963466"/>
            <a:ext cx="2743200" cy="40011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800" b="1" u="sng" dirty="0" smtClean="0">
                <a:latin typeface="Calibri Light" panose="020F0302020204030204" pitchFamily="34" charset="0"/>
                <a:ea typeface="Galaxie Polaris Light" pitchFamily="34" charset="0"/>
              </a:rPr>
              <a:t>Apply</a:t>
            </a:r>
            <a:endParaRPr lang="en-US" sz="2800" b="1" u="sng" dirty="0">
              <a:latin typeface="Calibri Light" panose="020F0302020204030204" pitchFamily="34" charset="0"/>
              <a:ea typeface="Galaxie Polari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63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TheCen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AtTheCenter</Template>
  <TotalTime>24</TotalTime>
  <Words>194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AtTheCenter</vt:lpstr>
      <vt:lpstr>PowerPoint Presentation</vt:lpstr>
    </vt:vector>
  </TitlesOfParts>
  <Company>Columbia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Brumfield, Melody</dc:creator>
  <cp:lastModifiedBy>Student Affairs Clerk #3</cp:lastModifiedBy>
  <cp:revision>5</cp:revision>
  <cp:lastPrinted>2014-01-16T15:18:33Z</cp:lastPrinted>
  <dcterms:created xsi:type="dcterms:W3CDTF">2013-11-01T19:00:26Z</dcterms:created>
  <dcterms:modified xsi:type="dcterms:W3CDTF">2014-01-22T19:29:01Z</dcterms:modified>
</cp:coreProperties>
</file>